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11" r:id="rId1"/>
    <p:sldMasterId id="2147484723" r:id="rId2"/>
  </p:sldMasterIdLst>
  <p:notesMasterIdLst>
    <p:notesMasterId r:id="rId31"/>
  </p:notesMasterIdLst>
  <p:handoutMasterIdLst>
    <p:handoutMasterId r:id="rId32"/>
  </p:handoutMasterIdLst>
  <p:sldIdLst>
    <p:sldId id="256" r:id="rId3"/>
    <p:sldId id="325" r:id="rId4"/>
    <p:sldId id="301" r:id="rId5"/>
    <p:sldId id="341" r:id="rId6"/>
    <p:sldId id="357" r:id="rId7"/>
    <p:sldId id="348" r:id="rId8"/>
    <p:sldId id="349" r:id="rId9"/>
    <p:sldId id="350" r:id="rId10"/>
    <p:sldId id="352" r:id="rId11"/>
    <p:sldId id="393" r:id="rId12"/>
    <p:sldId id="354" r:id="rId13"/>
    <p:sldId id="355" r:id="rId14"/>
    <p:sldId id="379" r:id="rId15"/>
    <p:sldId id="360" r:id="rId16"/>
    <p:sldId id="363" r:id="rId17"/>
    <p:sldId id="391" r:id="rId18"/>
    <p:sldId id="377" r:id="rId19"/>
    <p:sldId id="382" r:id="rId20"/>
    <p:sldId id="381" r:id="rId21"/>
    <p:sldId id="385" r:id="rId22"/>
    <p:sldId id="388" r:id="rId23"/>
    <p:sldId id="389" r:id="rId24"/>
    <p:sldId id="371" r:id="rId25"/>
    <p:sldId id="372" r:id="rId26"/>
    <p:sldId id="375" r:id="rId27"/>
    <p:sldId id="376" r:id="rId28"/>
    <p:sldId id="374" r:id="rId29"/>
    <p:sldId id="370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, Laura" initials="TL" lastIdx="1" clrIdx="0">
    <p:extLst>
      <p:ext uri="{19B8F6BF-5375-455C-9EA6-DF929625EA0E}">
        <p15:presenceInfo xmlns:p15="http://schemas.microsoft.com/office/powerpoint/2012/main" userId="S-1-5-21-986665210-2079854994-367356602-68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A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290" autoAdjust="0"/>
  </p:normalViewPr>
  <p:slideViewPr>
    <p:cSldViewPr>
      <p:cViewPr varScale="1">
        <p:scale>
          <a:sx n="110" d="100"/>
          <a:sy n="110" d="100"/>
        </p:scale>
        <p:origin x="16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3444"/>
    </p:cViewPr>
  </p:sorterViewPr>
  <p:notesViewPr>
    <p:cSldViewPr>
      <p:cViewPr varScale="1">
        <p:scale>
          <a:sx n="84" d="100"/>
          <a:sy n="84" d="100"/>
        </p:scale>
        <p:origin x="-3144" y="-78"/>
      </p:cViewPr>
      <p:guideLst>
        <p:guide orient="horz" pos="2928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8" tIns="46385" rIns="92768" bIns="46385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8" tIns="46385" rIns="92768" bIns="46385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8" tIns="46385" rIns="92768" bIns="46385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8" tIns="46385" rIns="92768" bIns="46385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4D5B4B-52F8-41C9-85BC-02CA3AE518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8" tIns="46385" rIns="92768" bIns="46385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8" tIns="46385" rIns="92768" bIns="46385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90" y="4416425"/>
            <a:ext cx="5610225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8" tIns="46385" rIns="92768" bIns="46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8" tIns="46385" rIns="92768" bIns="46385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8" tIns="46385" rIns="92768" bIns="46385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C74C1C3-3B94-465E-9995-8A2BB5B1CA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6349" indent="-28089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376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376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8764" indent="-22376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5809" indent="-223762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2854" indent="-223762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898" indent="-223762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41" indent="-223762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87FAC9-5309-45B7-BF59-71C6E4A2AC4D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201F91-BA00-4F33-AF99-3753781A12B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064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865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26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51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583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13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201F91-BA00-4F33-AF99-3753781A12B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80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765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932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504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201F91-BA00-4F33-AF99-3753781A12B5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485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999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D1EDC9-A324-49D8-A551-B70F2F5D8FB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1955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D1EDC9-A324-49D8-A551-B70F2F5D8FB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6862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608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626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404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4946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85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201F91-BA00-4F33-AF99-3753781A12B5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6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52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233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557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71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638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937" indent="-2824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263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1721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178" indent="-225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221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266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8310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354" indent="-225348" defTabSz="4570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1EDC9-A324-49D8-A551-B70F2F5D8FB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83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6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FA400C2-7D65-4536-A969-B4ABF6AEBB4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746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395F12-D7EB-4B43-85A1-779644431E4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45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2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"/>
            <a:ext cx="9144000" cy="7620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254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6477000"/>
            <a:ext cx="9144000" cy="0"/>
          </a:xfrm>
          <a:prstGeom prst="line">
            <a:avLst/>
          </a:prstGeom>
          <a:ln w="1905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248400"/>
            <a:ext cx="457200" cy="45720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52400" y="6558290"/>
            <a:ext cx="883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solidFill>
                  <a:schemeClr val="tx1"/>
                </a:solidFill>
                <a:latin typeface="Atlanta" panose="020B0502020202020204" pitchFamily="34" charset="0"/>
                <a:cs typeface="Arial" panose="020B0604020202020204" pitchFamily="34" charset="0"/>
              </a:rPr>
              <a:t>FY2022 Lot License - Training	</a:t>
            </a:r>
            <a:r>
              <a:rPr lang="en-US" sz="1000" i="1" dirty="0">
                <a:solidFill>
                  <a:schemeClr val="bg1"/>
                </a:solidFill>
                <a:latin typeface="Atlanta" panose="020B0502020202020204" pitchFamily="34" charset="0"/>
              </a:rPr>
              <a:t>						                  2</a:t>
            </a:r>
          </a:p>
        </p:txBody>
      </p:sp>
    </p:spTree>
    <p:extLst>
      <p:ext uri="{BB962C8B-B14F-4D97-AF65-F5344CB8AC3E}">
        <p14:creationId xmlns:p14="http://schemas.microsoft.com/office/powerpoint/2010/main" val="167703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1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04800"/>
            <a:ext cx="9144000" cy="6858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517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DB481F-E5F9-4686-A72D-CE10724C42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807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049BE49-320E-4C0F-9625-1BF0CC85A31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783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7A47351-18C6-4CE3-9EF6-7300518C4B2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958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E5A5120-52FD-480F-A3D3-E17150E9EE4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858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"/>
            <a:ext cx="9144000" cy="7620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254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6477000"/>
            <a:ext cx="9144000" cy="0"/>
          </a:xfrm>
          <a:prstGeom prst="line">
            <a:avLst/>
          </a:prstGeom>
          <a:ln w="1905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248400"/>
            <a:ext cx="457200" cy="45720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52400" y="6558290"/>
            <a:ext cx="883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solidFill>
                  <a:schemeClr val="tx1"/>
                </a:solidFill>
                <a:latin typeface="Atlanta" panose="020B0502020202020204" pitchFamily="34" charset="0"/>
                <a:cs typeface="Arial" panose="020B0604020202020204" pitchFamily="34" charset="0"/>
              </a:rPr>
              <a:t>FY2022 Cemetery Rules &amp; Regulations - Training	</a:t>
            </a:r>
            <a:r>
              <a:rPr lang="en-US" sz="1000" i="1" dirty="0">
                <a:solidFill>
                  <a:schemeClr val="bg1"/>
                </a:solidFill>
                <a:latin typeface="Atlanta" panose="020B0502020202020204" pitchFamily="34" charset="0"/>
              </a:rPr>
              <a:t>						                  2</a:t>
            </a:r>
          </a:p>
        </p:txBody>
      </p:sp>
    </p:spTree>
    <p:extLst>
      <p:ext uri="{BB962C8B-B14F-4D97-AF65-F5344CB8AC3E}">
        <p14:creationId xmlns:p14="http://schemas.microsoft.com/office/powerpoint/2010/main" val="35574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296613-77DC-4510-9DB6-98B97136C12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19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FA400C2-7D65-4536-A969-B4ABF6AEBB4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91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395F12-D7EB-4B43-85A1-779644431E4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205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7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04800"/>
            <a:ext cx="9144000" cy="6858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602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DB481F-E5F9-4686-A72D-CE10724C42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839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049BE49-320E-4C0F-9625-1BF0CC85A31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936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7A47351-18C6-4CE3-9EF6-7300518C4B2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548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E5A5120-52FD-480F-A3D3-E17150E9EE4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091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296613-77DC-4510-9DB6-98B97136C12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665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1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20" r:id="rId9"/>
    <p:sldLayoutId id="2147484721" r:id="rId10"/>
    <p:sldLayoutId id="2147484722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0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24" r:id="rId1"/>
    <p:sldLayoutId id="2147484725" r:id="rId2"/>
    <p:sldLayoutId id="2147484726" r:id="rId3"/>
    <p:sldLayoutId id="2147484727" r:id="rId4"/>
    <p:sldLayoutId id="2147484728" r:id="rId5"/>
    <p:sldLayoutId id="2147484729" r:id="rId6"/>
    <p:sldLayoutId id="2147484730" r:id="rId7"/>
    <p:sldLayoutId id="2147484731" r:id="rId8"/>
    <p:sldLayoutId id="2147484732" r:id="rId9"/>
    <p:sldLayoutId id="2147484733" r:id="rId10"/>
    <p:sldLayoutId id="2147484734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microsoft.com/office/2007/relationships/hdphoto" Target="../media/hdphoto4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tholicnh.org/parishes/parish-life/catholic-cemeteries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tholicnh.or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64133"/>
            <a:ext cx="9144000" cy="609600"/>
          </a:xfrm>
          <a:noFill/>
          <a:ln w="12700">
            <a:noFill/>
          </a:ln>
          <a:effectLst>
            <a:outerShdw blurRad="50800" dist="25400" dir="5400000" algn="t" rotWithShape="0">
              <a:schemeClr val="tx1">
                <a:alpha val="40000"/>
              </a:schemeClr>
            </a:outerShdw>
          </a:effectLst>
        </p:spPr>
        <p:txBody>
          <a:bodyPr rtlCol="0">
            <a:normAutofit/>
          </a:bodyPr>
          <a:lstStyle/>
          <a:p>
            <a:pPr algn="ctr" defTabSz="685734"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tlanta" panose="020B0502020202020204" pitchFamily="34" charset="0"/>
              </a:rPr>
              <a:t>Roman Catholic Bishop of Manchester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589446"/>
            <a:ext cx="9144000" cy="1540091"/>
          </a:xfr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</a:ln>
          <a:effectLst>
            <a:outerShdw blurRad="50800" dist="101600" dir="5400000" algn="ctr" rotWithShape="0">
              <a:srgbClr val="000000">
                <a:alpha val="43137"/>
              </a:srgbClr>
            </a:outerShdw>
          </a:effectLst>
        </p:spPr>
        <p:txBody>
          <a:bodyPr rtlCol="0">
            <a:noAutofit/>
          </a:bodyPr>
          <a:lstStyle/>
          <a:p>
            <a:pPr marL="420581" indent="-384010" algn="ctr" defTabSz="68573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DIOCESE OF MANCHESTER</a:t>
            </a:r>
          </a:p>
          <a:p>
            <a:pPr marL="420581" indent="-384010" algn="ctr" defTabSz="68573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CATHOLIC CEMETERY PRESENTATION</a:t>
            </a:r>
          </a:p>
          <a:p>
            <a:pPr marL="420581" indent="-384010" algn="ctr" defTabSz="68573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0581" indent="-384010" algn="ctr" defTabSz="68573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0581" indent="-384010" algn="ctr" defTabSz="68573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824420"/>
            <a:ext cx="1524000" cy="1524000"/>
          </a:xfrm>
          <a:prstGeom prst="rect">
            <a:avLst/>
          </a:prstGeom>
          <a:effectLst>
            <a:outerShdw blurRad="50800" dist="50800" dir="5400000" algn="t" rotWithShape="0">
              <a:schemeClr val="tx1">
                <a:alpha val="700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0" y="2133600"/>
            <a:ext cx="9144000" cy="2819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</a:ln>
          <a:effectLst>
            <a:outerShdw blurRad="50800" dist="1016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b="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0581" marR="0" lvl="0" indent="-384010" algn="ctr" defTabSz="685734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48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20581" marR="0" lvl="0" indent="-384010" algn="ctr" defTabSz="6857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4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BA4035-0750-4CA2-91F8-0E7ADF0E75F1}" type="slidenum">
              <a:rPr kumimoji="0" lang="en-US" sz="1200" b="1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-762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anchor="ctr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  <a:cs typeface="Calibri" panose="020F0502020204030204" pitchFamily="34" charset="0"/>
              </a:rPr>
              <a:t>IMPORTANT RULES - HEIRSHIP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  <a:cs typeface="Calibri" panose="020F0502020204030204" pitchFamily="34" charset="0"/>
              </a:rPr>
              <a:t>LOT HOLDER RIGHTS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4400" y="1066800"/>
            <a:ext cx="7315200" cy="501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Lot Holder(s) - Defined  </a:t>
            </a:r>
          </a:p>
          <a:p>
            <a:pPr marL="1090613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Original</a:t>
            </a:r>
          </a:p>
          <a:p>
            <a:pPr marL="1090613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Designee</a:t>
            </a:r>
          </a:p>
          <a:p>
            <a:pPr marL="1090613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Spouse of Original Lot Holder</a:t>
            </a:r>
          </a:p>
          <a:p>
            <a:pPr marL="1090613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Heir of the Same Degree</a:t>
            </a:r>
          </a:p>
          <a:p>
            <a:pPr lvl="4" indent="-28575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More than 1 = Shared Rights</a:t>
            </a:r>
          </a:p>
          <a:p>
            <a:pPr marL="1543050" lvl="4">
              <a:lnSpc>
                <a:spcPct val="115000"/>
              </a:lnSpc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Lot Holder Rights</a:t>
            </a:r>
          </a:p>
          <a:p>
            <a:pPr marL="1090613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Designate in Writing Burial Rights</a:t>
            </a:r>
          </a:p>
          <a:p>
            <a:pPr marL="1090613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cs typeface="Times New Roman" panose="02020603050405020304" pitchFamily="18" charset="0"/>
              </a:rPr>
              <a:t>Designate Lot Holder Rights – In Writing</a:t>
            </a:r>
          </a:p>
          <a:p>
            <a:pPr lvl="4" indent="-28575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sz="2000" dirty="0">
                <a:cs typeface="Times New Roman" panose="02020603050405020304" pitchFamily="18" charset="0"/>
              </a:rPr>
              <a:t>No written designation</a:t>
            </a:r>
          </a:p>
          <a:p>
            <a:pPr marL="2514600" lvl="5" indent="-22860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Spouse or Heirs </a:t>
            </a:r>
          </a:p>
          <a:p>
            <a:pPr marL="1090613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cs typeface="Times New Roman" panose="02020603050405020304" pitchFamily="18" charset="0"/>
              </a:rPr>
              <a:t>Disinterment Process</a:t>
            </a:r>
          </a:p>
          <a:p>
            <a:pPr marL="1090613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cs typeface="Times New Roman" panose="02020603050405020304" pitchFamily="18" charset="0"/>
              </a:rPr>
              <a:t>Decisions on Memorials </a:t>
            </a:r>
          </a:p>
        </p:txBody>
      </p:sp>
    </p:spTree>
    <p:extLst>
      <p:ext uri="{BB962C8B-B14F-4D97-AF65-F5344CB8AC3E}">
        <p14:creationId xmlns:p14="http://schemas.microsoft.com/office/powerpoint/2010/main" val="177469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-762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anchor="ctr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  <a:cs typeface="Calibri" panose="020F0502020204030204" pitchFamily="34" charset="0"/>
              </a:rPr>
              <a:t>IMPORTANT RULES - HEIRSHIP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  <a:cs typeface="Calibri" panose="020F0502020204030204" pitchFamily="34" charset="0"/>
              </a:rPr>
              <a:t>NO WRITTEN DESIGNATION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4400" y="1285544"/>
            <a:ext cx="7315200" cy="516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Lot Holder Rights Pass as Follows:</a:t>
            </a:r>
          </a:p>
          <a:p>
            <a:pPr marL="1025525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Spouse (of Original Lot Holder at Time of Purchase)</a:t>
            </a:r>
          </a:p>
          <a:p>
            <a:pPr marL="1717675" lvl="3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Sole Lot Holder Rights</a:t>
            </a:r>
          </a:p>
          <a:p>
            <a:pPr marL="1717675" lvl="3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Rights Terminates on Divorce or Remarriage</a:t>
            </a:r>
          </a:p>
          <a:p>
            <a:pPr marL="1027113" lvl="3">
              <a:lnSpc>
                <a:spcPct val="115000"/>
              </a:lnSpc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Note: 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Spouse at Time of Death (Has Burial Rights)</a:t>
            </a:r>
          </a:p>
          <a:p>
            <a:pPr marL="1025525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Children </a:t>
            </a:r>
          </a:p>
          <a:p>
            <a:pPr marL="1717675" lvl="3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Includes Legally Adopted </a:t>
            </a:r>
          </a:p>
          <a:p>
            <a:pPr marL="1025525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Grandchildren</a:t>
            </a:r>
          </a:p>
          <a:p>
            <a:pPr marL="1025525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Great Grand Children etc.</a:t>
            </a:r>
          </a:p>
          <a:p>
            <a:pPr marL="1025525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</a:p>
          <a:p>
            <a:pPr marL="1025525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Brother/Sisters</a:t>
            </a:r>
          </a:p>
          <a:p>
            <a:pPr marL="1025525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Nephews or Nieces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Step-Children are not Heirs (Unless Legally Adopted)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Permission Requirements from Heirs</a:t>
            </a:r>
          </a:p>
          <a:p>
            <a:pPr marL="1025525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Burial  - Heir or Non-Heir</a:t>
            </a:r>
          </a:p>
          <a:p>
            <a:pPr marL="1717675" marR="0" lvl="3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All the Heirs of the Same Degree</a:t>
            </a:r>
          </a:p>
        </p:txBody>
      </p:sp>
    </p:spTree>
    <p:extLst>
      <p:ext uri="{BB962C8B-B14F-4D97-AF65-F5344CB8AC3E}">
        <p14:creationId xmlns:p14="http://schemas.microsoft.com/office/powerpoint/2010/main" val="243014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-106978"/>
            <a:ext cx="883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anchor="ctr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3000" b="1" dirty="0">
                <a:solidFill>
                  <a:schemeClr val="tx1"/>
                </a:solidFill>
                <a:cs typeface="Calibri" panose="020F0502020204030204" pitchFamily="34" charset="0"/>
              </a:rPr>
              <a:t>Heir Authorization for Interment and Memorialization TEMPLATE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4400" y="1285544"/>
            <a:ext cx="7315200" cy="505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Diocesan Recommended Template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Handout #4 – Heir Authorization Template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Customize to Cemetery Specific Information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Make Sure all Heirs are Listed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Check Obituaries (Keep Copy of Obituaries)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Make Sure all Heirs Sign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Notarization is Cemetery’s Choice</a:t>
            </a:r>
          </a:p>
          <a:p>
            <a:pPr marL="3429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-762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anchor="ctr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  <a:cs typeface="Calibri" panose="020F0502020204030204" pitchFamily="34" charset="0"/>
              </a:rPr>
              <a:t>IMPORTANT RULES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  <a:cs typeface="Calibri" panose="020F0502020204030204" pitchFamily="34" charset="0"/>
              </a:rPr>
              <a:t>PERMISSION – MEMORIAL 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4400" y="1143000"/>
            <a:ext cx="7696200" cy="544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Initial Memorial Work - </a:t>
            </a:r>
            <a:r>
              <a:rPr lang="en-US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Written Permission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(From one In Order)</a:t>
            </a:r>
            <a:r>
              <a:rPr lang="en-US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Original Lot Holder(s)</a:t>
            </a:r>
          </a:p>
          <a:p>
            <a:pPr marL="1714500" lvl="3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Written Designation</a:t>
            </a:r>
          </a:p>
          <a:p>
            <a:pPr marL="1714500" lvl="3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Spouse of Original Lot Holder - Time of Death</a:t>
            </a:r>
          </a:p>
          <a:p>
            <a:pPr marL="2514600" lvl="5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Terminates on Divorce or Remarriage</a:t>
            </a:r>
          </a:p>
          <a:p>
            <a:pPr marL="1714500" lvl="3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Heirs of the Same Degree </a:t>
            </a:r>
          </a:p>
          <a:p>
            <a:pPr marL="2514600" lvl="5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One Heir Can Initiate - Certify Permission Received</a:t>
            </a:r>
          </a:p>
          <a:p>
            <a:pPr marL="285750" lvl="6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Future Memorial Work - </a:t>
            </a:r>
            <a:r>
              <a:rPr lang="en-US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Written Permission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1657350" lvl="6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Same as Above but Needs – All Heirs to Approve</a:t>
            </a:r>
          </a:p>
          <a:p>
            <a:pPr marL="1657350" lvl="6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Exception is for Inscription</a:t>
            </a:r>
          </a:p>
          <a:p>
            <a:pPr marL="290513" lvl="6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Removal of Memorial – </a:t>
            </a:r>
            <a:r>
              <a:rPr lang="en-US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Written Permission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1662113" lvl="8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Same as Above but Needs – Spouse and All Heirs (If not Original Lot Holder or Written Designation	</a:t>
            </a:r>
          </a:p>
          <a:p>
            <a:pPr lvl="6">
              <a:lnSpc>
                <a:spcPct val="115000"/>
              </a:lnSpc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6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-762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anchor="ctr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  <a:cs typeface="Calibri" panose="020F0502020204030204" pitchFamily="34" charset="0"/>
              </a:rPr>
              <a:t>OTHER IMPORTANT RULES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  <a:cs typeface="Calibri" panose="020F0502020204030204" pitchFamily="34" charset="0"/>
              </a:rPr>
              <a:t>MEMORIALS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4400" y="1168343"/>
            <a:ext cx="7315200" cy="5900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Hand Out #4 - Heir Authorization for Interment and Memorialization Template (Customize)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Right to Memorialization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Memorial Lot Holder Ownership &amp; Responsibilities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No Payment – No Memorial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Create Approval Process for Memorials 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Inscription, Design, Symbolism</a:t>
            </a:r>
          </a:p>
          <a:p>
            <a:pPr marL="2171700" lvl="4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OBLIGATION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Size, Location &amp; Number</a:t>
            </a:r>
          </a:p>
          <a:p>
            <a:pPr marL="2171700" lvl="4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Uniformity is Important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Quality of Memorial</a:t>
            </a:r>
          </a:p>
          <a:p>
            <a:pPr lvl="2">
              <a:lnSpc>
                <a:spcPct val="115000"/>
              </a:lnSpc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HUGE CONCERN!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99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0" y="2133600"/>
            <a:ext cx="9144000" cy="2819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</a:ln>
          <a:effectLst>
            <a:outerShdw blurRad="50800" dist="1016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b="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0581" marR="0" lvl="0" indent="-384010" algn="ctr" defTabSz="6857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48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20581" marR="0" lvl="0" indent="-384010" algn="ctr" defTabSz="6857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4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 &amp;</a:t>
            </a:r>
          </a:p>
          <a:p>
            <a:pPr marL="420581" marR="0" lvl="0" indent="-384010" algn="ctr" defTabSz="6857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4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MINUTE BREAK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BA4035-0750-4CA2-91F8-0E7ADF0E75F1}" type="slidenum">
              <a:rPr kumimoji="0" lang="en-US" sz="1200" b="1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1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139243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anchor="ctr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  <a:cs typeface="Calibri" panose="020F0502020204030204" pitchFamily="34" charset="0"/>
              </a:rPr>
              <a:t>DOM STANDARDIZED LOT LICENSE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4400" y="1524000"/>
            <a:ext cx="7315200" cy="4573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“Lot License” – “License for Burial Purposes”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marR="0" lvl="0" indent="-1746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Symbol" panose="05050102010706020507" pitchFamily="18" charset="2"/>
              <a:buChar char=""/>
              <a:tabLst>
                <a:tab pos="227013" algn="l"/>
              </a:tabLs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Replaces the Following Documents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4725" lvl="2" indent="-2444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Deeds</a:t>
            </a:r>
          </a:p>
          <a:p>
            <a:pPr marL="974725" lvl="2" indent="-2444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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Easements</a:t>
            </a:r>
          </a:p>
          <a:p>
            <a:pPr marL="974725" lvl="2" indent="-2444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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Burial Licenses</a:t>
            </a:r>
          </a:p>
          <a:p>
            <a:pPr marL="974725" lvl="2" indent="-2444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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Contracts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4725" lvl="2" indent="-2444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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Everything Else Used When Selling Lots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76200"/>
            <a:ext cx="88392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en-US" sz="3600" b="1" dirty="0">
                <a:solidFill>
                  <a:schemeClr val="tx1"/>
                </a:solidFill>
              </a:rPr>
              <a:t>LOT LICENSE TEMPLATE (LOT LICENSE)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53918-E01F-4288-8AA8-F9547507DF16}"/>
              </a:ext>
            </a:extLst>
          </p:cNvPr>
          <p:cNvSpPr txBox="1"/>
          <p:nvPr/>
        </p:nvSpPr>
        <p:spPr>
          <a:xfrm>
            <a:off x="914400" y="1168683"/>
            <a:ext cx="7315200" cy="5122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Handout #1 – Lot License Master Template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indent="-174625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Should be in Use by All DOM Parish Cemeteries</a:t>
            </a:r>
          </a:p>
          <a:p>
            <a:pPr marL="174625" marR="0" lvl="0" indent="-1746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Open Click on “View” and then “Edit”</a:t>
            </a:r>
          </a:p>
          <a:p>
            <a:pPr marL="174625" marR="0" lvl="0" indent="-1746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Highlight of Important Areas on Lot License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Don’t Hit Returns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Matching Names (Page 1 &amp; Page 2)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Initial at Bottom of Page 1</a:t>
            </a:r>
          </a:p>
          <a:p>
            <a:pPr marL="800100" lvl="2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Don’t Sign Until Fully Paid (Installment Sales Only)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lvl="1" indent="-174625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Field Ready Lot License Template</a:t>
            </a:r>
          </a:p>
          <a:p>
            <a:pPr marL="174625" lvl="1" indent="-174625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Create Cemetery Specific Master(s)</a:t>
            </a: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76200"/>
            <a:ext cx="88392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en-US" sz="3600" b="1" dirty="0">
                <a:solidFill>
                  <a:schemeClr val="tx1"/>
                </a:solidFill>
              </a:rPr>
              <a:t>LOT LICENSE TEMPLATE (SAVING &amp; FILING)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53918-E01F-4288-8AA8-F9547507DF16}"/>
              </a:ext>
            </a:extLst>
          </p:cNvPr>
          <p:cNvSpPr txBox="1"/>
          <p:nvPr/>
        </p:nvSpPr>
        <p:spPr>
          <a:xfrm>
            <a:off x="914400" y="1168683"/>
            <a:ext cx="7315200" cy="606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Save As File of Master </a:t>
            </a:r>
          </a:p>
          <a:p>
            <a:pPr marL="1371600" lvl="2" indent="-4572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Easy Access - Desktop</a:t>
            </a:r>
          </a:p>
          <a:p>
            <a:pPr marL="1371600" lvl="2" indent="-4572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“Lot License Master – </a:t>
            </a:r>
          </a:p>
          <a:p>
            <a:pPr marL="1201738" lvl="2" indent="-287338">
              <a:lnSpc>
                <a:spcPct val="115000"/>
              </a:lnSpc>
            </a:pP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    St. Joseph Cemetery, Salem”</a:t>
            </a:r>
          </a:p>
          <a:p>
            <a:pPr marL="1371600" lvl="2" indent="-4572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Enter Permanent Information</a:t>
            </a:r>
          </a:p>
          <a:p>
            <a:pPr marL="457200" lvl="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Create a </a:t>
            </a:r>
            <a:r>
              <a:rPr lang="en-US" sz="2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File Folder </a:t>
            </a: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 all – “</a:t>
            </a:r>
            <a:r>
              <a:rPr lang="en-US" sz="2400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Lot Holders”</a:t>
            </a:r>
            <a:endParaRPr lang="en-US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363" lvl="4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Create Specific </a:t>
            </a:r>
            <a:r>
              <a:rPr lang="en-US" sz="2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File Folder </a:t>
            </a:r>
          </a:p>
          <a:p>
            <a:pPr marL="2168525" lvl="5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“Smith, John Alfred – 2024”</a:t>
            </a:r>
          </a:p>
          <a:p>
            <a:pPr marL="2228850" lvl="5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Lead with Last Name – Date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4488" lvl="2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Save As File – Specific Lot License</a:t>
            </a:r>
          </a:p>
          <a:p>
            <a:pPr marL="2057400" lvl="4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Under Lot Holder Name</a:t>
            </a:r>
          </a:p>
          <a:p>
            <a:pPr marL="2455863" lvl="5" indent="-169863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“Smith, John Alfred – Lot License”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5">
              <a:lnSpc>
                <a:spcPct val="115000"/>
              </a:lnSpc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lvl="5" indent="-228600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5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0" y="2133600"/>
            <a:ext cx="9144000" cy="2819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</a:ln>
          <a:effectLst>
            <a:outerShdw blurRad="50800" dist="1016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b="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0581" indent="-384010" algn="ctr" defTabSz="685734">
              <a:lnSpc>
                <a:spcPct val="150000"/>
              </a:lnSpc>
              <a:spcBef>
                <a:spcPts val="1800"/>
              </a:spcBef>
              <a:defRPr/>
            </a:pPr>
            <a:endParaRPr lang="en-US" sz="48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0581" indent="-384010" algn="ctr" defTabSz="685734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8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PRAYER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9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76200"/>
            <a:ext cx="88392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en-US" sz="3600" b="1" dirty="0">
                <a:solidFill>
                  <a:schemeClr val="tx1"/>
                </a:solidFill>
              </a:rPr>
              <a:t>ABSTRACT OF RULES &amp; REMINDERS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53918-E01F-4288-8AA8-F9547507DF16}"/>
              </a:ext>
            </a:extLst>
          </p:cNvPr>
          <p:cNvSpPr txBox="1"/>
          <p:nvPr/>
        </p:nvSpPr>
        <p:spPr>
          <a:xfrm>
            <a:off x="838200" y="913047"/>
            <a:ext cx="7696200" cy="662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marR="0" lvl="0" indent="-1746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Handout #2 – Abstract</a:t>
            </a:r>
          </a:p>
          <a:p>
            <a:pPr marL="1257300" lvl="2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Summary of DOM Rules and Regulations</a:t>
            </a:r>
          </a:p>
          <a:p>
            <a:pPr marL="1714500" lvl="3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Handout &amp; Review at Time of Signing</a:t>
            </a:r>
          </a:p>
          <a:p>
            <a:pPr marL="1714500" lvl="3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Can’t Review all Rules</a:t>
            </a:r>
          </a:p>
          <a:p>
            <a:pPr marL="684213" lvl="1" indent="-169863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Attach Summary of Supplemental Rules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Back to Back – Word Document Available upon Request</a:t>
            </a:r>
          </a:p>
          <a:p>
            <a:pPr lvl="2">
              <a:lnSpc>
                <a:spcPct val="115000"/>
              </a:lnSpc>
            </a:pPr>
            <a:endParaRPr lang="en-US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marR="0" lvl="0" indent="-174625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Handout #3 – Instructional Documents</a:t>
            </a:r>
          </a:p>
          <a:p>
            <a:pPr marL="1371600" marR="0" lvl="2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Lot License Template</a:t>
            </a:r>
          </a:p>
          <a:p>
            <a:pPr marL="1371600" marR="0" lvl="2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</a:p>
          <a:p>
            <a:pPr marL="1371600" marR="0" lvl="2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Filled In Version of Lot License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15000"/>
              </a:lnSpc>
            </a:pPr>
            <a:endParaRPr lang="en-US" sz="2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endParaRPr lang="en-US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endParaRPr lang="en-US" sz="2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endParaRPr lang="en-US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endParaRPr lang="en-US" sz="2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76200"/>
            <a:ext cx="88392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LOT LICENSE HELPFUL TIPS TO REMEMBER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BA4035-0750-4CA2-91F8-0E7ADF0E75F1}" type="slidenum">
              <a:rPr kumimoji="0" lang="en-US" sz="1200" b="1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53918-E01F-4288-8AA8-F9547507DF16}"/>
              </a:ext>
            </a:extLst>
          </p:cNvPr>
          <p:cNvSpPr txBox="1"/>
          <p:nvPr/>
        </p:nvSpPr>
        <p:spPr>
          <a:xfrm>
            <a:off x="838200" y="990600"/>
            <a:ext cx="7696200" cy="5579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marR="0" lvl="0" indent="-174625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Have a Lot License Template for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 Cemeteries</a:t>
            </a:r>
          </a:p>
          <a:p>
            <a:pPr marL="174625" marR="0" lvl="0" indent="-174625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Setup Electronic Filing System</a:t>
            </a:r>
          </a:p>
          <a:p>
            <a:pPr marL="1200150" marR="0" lvl="2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File Folders (All Lot Holders)</a:t>
            </a:r>
          </a:p>
          <a:p>
            <a:pPr marL="1828800" marR="0" lvl="3" indent="-4572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File Folders (Specific Lot Holder)</a:t>
            </a:r>
          </a:p>
          <a:p>
            <a:pPr marL="174625" marR="0" lvl="0" indent="-174625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On Installment Sales</a:t>
            </a:r>
          </a:p>
          <a:p>
            <a:pPr marL="1200150" marR="0" lvl="2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Cemetery Management Should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lvl="1" indent="-169863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Sign Until Last Payment is Made</a:t>
            </a:r>
            <a:endParaRPr lang="en-US" sz="2200" dirty="0">
              <a:solidFill>
                <a:prstClr val="black"/>
              </a:solidFill>
              <a:latin typeface="Rockwell" panose="020606030202050204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lvl="0" indent="-174625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Always, Always Include City/Town</a:t>
            </a:r>
          </a:p>
          <a:p>
            <a:pPr marL="174625" lvl="0" indent="-174625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Keep All Hard Copies with Lot Holder</a:t>
            </a:r>
          </a:p>
          <a:p>
            <a:pPr marL="457200" lvl="0" indent="-282575">
              <a:lnSpc>
                <a:spcPct val="115000"/>
              </a:lnSpc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</a:p>
          <a:p>
            <a:pPr marL="174625" lvl="0" indent="-174625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Keep Electronic Copies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Including Signed Copies</a:t>
            </a:r>
          </a:p>
          <a:p>
            <a:pPr marL="174625" marR="0" lvl="1" indent="-169863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74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76200"/>
            <a:ext cx="88392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LOT LICENSE HELPFUL TIPS TO REMEMBER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BA4035-0750-4CA2-91F8-0E7ADF0E75F1}" type="slidenum">
              <a:rPr kumimoji="0" lang="en-US" sz="1200" b="1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53918-E01F-4288-8AA8-F9547507DF16}"/>
              </a:ext>
            </a:extLst>
          </p:cNvPr>
          <p:cNvSpPr txBox="1"/>
          <p:nvPr/>
        </p:nvSpPr>
        <p:spPr>
          <a:xfrm>
            <a:off x="838200" y="990600"/>
            <a:ext cx="7696200" cy="5154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marR="0" lvl="0" indent="-1746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Make Sure Licensee Names on Page 1 Match Licensee Names on Page 2 (All Names) </a:t>
            </a:r>
          </a:p>
          <a:p>
            <a:pPr marL="174625" marR="0" lvl="0" indent="-1746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Include all Lot Information (Description)</a:t>
            </a:r>
          </a:p>
          <a:p>
            <a:pPr marL="174625" marR="0" lvl="0" indent="-1746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Use NA - When Appropriate</a:t>
            </a:r>
          </a:p>
          <a:p>
            <a:pPr marL="174625" marR="0" lvl="0" indent="-1746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Remind Licensee to Initial Page 1</a:t>
            </a:r>
          </a:p>
          <a:p>
            <a:pPr marL="174625" marR="0" lvl="0" indent="-1746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Keep Lot License to 2 Pages (if Possible)</a:t>
            </a:r>
          </a:p>
          <a:p>
            <a:pPr marL="1371600" lvl="2" indent="-4572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Never Hit Return When Filling in Data</a:t>
            </a:r>
          </a:p>
          <a:p>
            <a:pPr marL="174625" marR="0" lvl="0" indent="-1746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Print on Both Sides: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Click on “File” then “Print” Under Click Arrow on “Print One Sided” Line Click “Print on Both Sides.”</a:t>
            </a:r>
          </a:p>
          <a:p>
            <a:pPr marL="174625" marR="0" lvl="1" indent="-169863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41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37259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000" b="1" dirty="0">
                <a:solidFill>
                  <a:schemeClr val="tx1"/>
                </a:solidFill>
              </a:rPr>
              <a:t>WHEN TO CALL DAVE!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4400" y="1040005"/>
            <a:ext cx="7315200" cy="5511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“In consultation with…”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Not Enforcing, Changing, Waiving, Suspending, Modifying etc…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Family Dispute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Legal Actions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Against Us or Family vs. Family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Legal Questions – Interpreting Laws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Trusts and Wills (Power of Attorney &amp; Executors)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Heirship Questions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Spousal Rights Questions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ALL Disinterments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Written Complaints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Questionable Memorial Inscriptions etc…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37259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000" b="1" dirty="0">
                <a:solidFill>
                  <a:schemeClr val="tx1"/>
                </a:solidFill>
              </a:rPr>
              <a:t>WHEN TO CALL DAVE! Cont’d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2090" y="1295400"/>
            <a:ext cx="80596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Removing/Repairing a Memorial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Conflict Between Diocesan Rules &amp; Supplemental Rules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Interpreting a Rule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Forfeiture Proceedings (on a Lot)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Our Tree Fell on a House (Liability?)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/>
              <a:t>“Reasonable Person Standard”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/>
              <a:t>Actively Trim/Remove Dead Limbs/Trees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/>
              <a:t>Walk Property Regularly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Independent Contracts Ignoring Rules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Change or Create Supplemental Rules</a:t>
            </a:r>
            <a:endParaRPr lang="en-US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Mistakes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Why is there a body here?</a:t>
            </a:r>
          </a:p>
          <a:p>
            <a:r>
              <a:rPr lang="en-US" sz="22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MORE THAN WISE TO CALL…</a:t>
            </a:r>
          </a:p>
        </p:txBody>
      </p:sp>
    </p:spTree>
    <p:extLst>
      <p:ext uri="{BB962C8B-B14F-4D97-AF65-F5344CB8AC3E}">
        <p14:creationId xmlns:p14="http://schemas.microsoft.com/office/powerpoint/2010/main" val="276900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37259"/>
            <a:ext cx="88392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3600" b="1" dirty="0">
                <a:solidFill>
                  <a:schemeClr val="tx1"/>
                </a:solidFill>
              </a:rPr>
              <a:t>BEST PRACTICES ON RULES AND LOT LICENSE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48713" y="1339500"/>
            <a:ext cx="8059614" cy="4732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Handout Rules to All Lot Holders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DOM and Supplemental Rules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Use Standardized Lot License (Handout #1) </a:t>
            </a:r>
          </a:p>
          <a:p>
            <a:pPr marL="1257300" lvl="2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Notify if Not Using Document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Use Handout #4 Template - Heir Authorization to Inter and Memorialize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Use Handout #5 Template – Lot Holder Rights Relinquishment (Lot Sellback Form)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Read DOM Rules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Create/Revise Supplemental Rules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0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37259"/>
            <a:ext cx="88392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3600" b="1" dirty="0">
                <a:solidFill>
                  <a:schemeClr val="tx1"/>
                </a:solidFill>
              </a:rPr>
              <a:t>BEST PRACTICES ON RULES AND LOT LICENSE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48713" y="1339500"/>
            <a:ext cx="8059614" cy="5122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Review Rules &amp; Supplemental Rules with: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Lot Holders (Hand Out)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Employees</a:t>
            </a:r>
          </a:p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Independent Contractors</a:t>
            </a:r>
          </a:p>
          <a:p>
            <a:pPr marL="1714500" lvl="3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Memorial Companies, Funeral Homes, Landscapers etc.</a:t>
            </a:r>
          </a:p>
          <a:p>
            <a:pPr marL="1257300" lvl="2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Use Electronic Version – “Find”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Use Diocesan Website – Resource Page</a:t>
            </a:r>
          </a:p>
          <a:p>
            <a:pPr marL="1257300" lvl="2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hlinkClick r:id="rId3"/>
              </a:rPr>
              <a:t>Catholic Cemeteries - Diocese of Manchester (catholicnh.org)</a:t>
            </a: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  <a:defRPr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Include Links on Website – to Rules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FOLLOW YOUR OWN RULES!!!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06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37259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000" b="1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779586" y="883271"/>
            <a:ext cx="8059614" cy="5091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Final Questions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	</a:t>
            </a:r>
            <a:endParaRPr lang="en-US" sz="2400" dirty="0">
              <a:solidFill>
                <a:srgbClr val="00B0F0"/>
              </a:solidFill>
              <a:latin typeface="Rockwell" panose="02060603020205020403"/>
            </a:endParaRPr>
          </a:p>
          <a:p>
            <a:pPr marL="822960" marR="0" lvl="3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Booklets Available - Diocesan Administration Building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Diocese of Manchester Web Page 	</a:t>
            </a:r>
          </a:p>
          <a:p>
            <a:pPr marL="1005840" marR="0" lvl="3" indent="-18288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D34817">
                  <a:lumMod val="75000"/>
                </a:srgbClr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  <a:hlinkClick r:id="rId3"/>
              </a:rPr>
              <a:t>www.catholicnh.org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Slides, Rules, and Handouts Sent to You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Closing Prayer</a:t>
            </a:r>
          </a:p>
          <a:p>
            <a:pPr lvl="2">
              <a:lnSpc>
                <a:spcPct val="115000"/>
              </a:lnSpc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1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0" y="2133600"/>
            <a:ext cx="9144000" cy="2819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</a:ln>
          <a:effectLst>
            <a:outerShdw blurRad="50800" dist="1016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b="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0581" indent="-384010" algn="ctr" defTabSz="685734">
              <a:lnSpc>
                <a:spcPct val="150000"/>
              </a:lnSpc>
              <a:spcBef>
                <a:spcPts val="1800"/>
              </a:spcBef>
              <a:defRPr/>
            </a:pPr>
            <a:endParaRPr lang="en-US" sz="48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0581" indent="-384010" algn="ctr" defTabSz="685734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 FOR ALL YOU DO!</a:t>
            </a:r>
          </a:p>
          <a:p>
            <a:pPr marL="420581" indent="-384010" algn="ctr" defTabSz="685734">
              <a:lnSpc>
                <a:spcPct val="100000"/>
              </a:lnSpc>
              <a:spcBef>
                <a:spcPts val="0"/>
              </a:spcBef>
              <a:defRPr/>
            </a:pPr>
            <a:endParaRPr lang="en-US" sz="48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5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76200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000" b="1" dirty="0">
                <a:solidFill>
                  <a:schemeClr val="tx1"/>
                </a:solidFill>
              </a:rPr>
              <a:t>INTRODUCTIONS &amp; MS TEAMS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53918-E01F-4288-8AA8-F9547507DF16}"/>
              </a:ext>
            </a:extLst>
          </p:cNvPr>
          <p:cNvSpPr txBox="1"/>
          <p:nvPr/>
        </p:nvSpPr>
        <p:spPr>
          <a:xfrm>
            <a:off x="914400" y="1501138"/>
            <a:ext cx="7315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David Gabert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200" dirty="0"/>
              <a:t>Director of Cemetery Operations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Today’s Training – DOM Rules, Standardized Lot License, and Best Practices for Implementation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Slides and Handouts will be Sent Today/Tomorrow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/>
              <a:t>MS Teams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200" dirty="0"/>
              <a:t>Mute Button (Unmute)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200" dirty="0"/>
              <a:t>Recording this Session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200" dirty="0"/>
              <a:t>Questions &amp; Answers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200" dirty="0"/>
              <a:t>Section Pauses</a:t>
            </a:r>
          </a:p>
          <a:p>
            <a:pPr marL="2171700" lvl="4" indent="-342900">
              <a:buFont typeface="Courier New" panose="02070309020205020404" pitchFamily="49" charset="0"/>
              <a:buChar char="o"/>
            </a:pPr>
            <a:r>
              <a:rPr lang="en-US" sz="2200" dirty="0"/>
              <a:t>5 Minutes Only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200" dirty="0"/>
              <a:t>Send Message to Deb (Chat - Bubble)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200" dirty="0"/>
              <a:t>Hand Up Feature</a:t>
            </a:r>
          </a:p>
          <a:p>
            <a:r>
              <a:rPr lang="en-US" dirty="0"/>
              <a:t> 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76200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000" b="1" dirty="0">
                <a:solidFill>
                  <a:schemeClr val="tx1"/>
                </a:solidFill>
              </a:rPr>
              <a:t>LANGUAGE USED (DEFINITIONS)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53918-E01F-4288-8AA8-F9547507DF16}"/>
              </a:ext>
            </a:extLst>
          </p:cNvPr>
          <p:cNvSpPr txBox="1"/>
          <p:nvPr/>
        </p:nvSpPr>
        <p:spPr>
          <a:xfrm>
            <a:off x="914400" y="733417"/>
            <a:ext cx="7315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Terms Used - Article XXVIII Definitions &amp; Other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Lot License (License for Burial Purpose Only – Not Land Ownership)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Original Lot Holder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Lot Holder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Heirs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Heirs of the Same Degree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Lot Holder Rights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Interment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Burial Rights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Full Body (FB)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Memorials (Monuments/Markers etc.)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Second Right of Burial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200" dirty="0"/>
              <a:t>Supplemental Rules – Cemetery Specific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1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76200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000" b="1" dirty="0">
                <a:solidFill>
                  <a:schemeClr val="tx1"/>
                </a:solidFill>
              </a:rPr>
              <a:t>IMPORTANCE OF </a:t>
            </a:r>
            <a:r>
              <a:rPr lang="en-US" altLang="en-US" sz="4000" b="1" u="sng" dirty="0">
                <a:solidFill>
                  <a:schemeClr val="tx1"/>
                </a:solidFill>
              </a:rPr>
              <a:t>CATHOLIC</a:t>
            </a:r>
            <a:r>
              <a:rPr lang="en-US" altLang="en-US" sz="4000" b="1" dirty="0">
                <a:solidFill>
                  <a:schemeClr val="tx1"/>
                </a:solidFill>
              </a:rPr>
              <a:t> CEMETERIES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253918-E01F-4288-8AA8-F9547507DF16}"/>
              </a:ext>
            </a:extLst>
          </p:cNvPr>
          <p:cNvSpPr txBox="1"/>
          <p:nvPr/>
        </p:nvSpPr>
        <p:spPr>
          <a:xfrm>
            <a:off x="914400" y="724626"/>
            <a:ext cx="7315200" cy="576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200" dirty="0"/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A Ministry Within the Catholic Tradition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Part of Catholic Funeral Rite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A Catholic’s Right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Sacred Ground – Extension of Church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Corporal Work of Mercy</a:t>
            </a:r>
          </a:p>
          <a:p>
            <a:pPr marL="1090613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Bury the Dead</a:t>
            </a:r>
          </a:p>
          <a:p>
            <a:pPr marL="1090613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Protect Sacred Ground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Spiritual Work of Mercy – A Place for Prayer</a:t>
            </a:r>
          </a:p>
          <a:p>
            <a:pPr marL="1090613" marR="0" lvl="2" indent="-28575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Pray for the Dead</a:t>
            </a: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Comforting the Living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Catholic Coming Full Circle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Importance of Memorialization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WITNESS TO EVERLASTING LIFE!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2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68104" y="-762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OUR CEMETERY – OUR RULES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LIST OF RULES YOU NEED TO KNOW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4400" y="1524000"/>
            <a:ext cx="7315200" cy="4662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We Have the Absolute Right to:</a:t>
            </a:r>
          </a:p>
          <a:p>
            <a:pPr marL="1144588" marR="0" lvl="1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Create Supplemental Rules</a:t>
            </a:r>
          </a:p>
          <a:p>
            <a:pPr marL="1144588" marR="0" lvl="1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Define, Interpret, Apply, Enforce</a:t>
            </a:r>
          </a:p>
          <a:p>
            <a:pPr marL="1144588" marR="0" lvl="1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Revise, Change, Alter, Modify </a:t>
            </a:r>
          </a:p>
          <a:p>
            <a:pPr marL="1144588" marR="0" lvl="1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Make Temporary Exceptions (Unfair?)</a:t>
            </a:r>
          </a:p>
          <a:p>
            <a:pPr marL="1144588" marR="0" lvl="1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Not Enforce, Suspend, Waive </a:t>
            </a:r>
          </a:p>
          <a:p>
            <a:pPr marL="1144588" marR="0" lvl="1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Buy Back or Not Buy Back Empty Lot (HO #5)</a:t>
            </a:r>
          </a:p>
          <a:p>
            <a:pPr marL="1593850" lvl="2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Lot Holder Rights Relinquishment Template</a:t>
            </a:r>
          </a:p>
          <a:p>
            <a:pPr marL="1144588" marR="0" lvl="1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Refuse Admission </a:t>
            </a:r>
          </a:p>
          <a:p>
            <a:pPr marL="1144588" marR="0" lvl="1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Refuse a Ceremony</a:t>
            </a:r>
          </a:p>
          <a:p>
            <a:pPr marL="1144588" marR="0" lvl="1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Fix Mistakes/Errors (Goal:  Make Even +)</a:t>
            </a:r>
          </a:p>
          <a:p>
            <a:pPr marL="1144588" marR="0" lvl="1" indent="-3508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Not to Provide Information</a:t>
            </a:r>
          </a:p>
        </p:txBody>
      </p:sp>
    </p:spTree>
    <p:extLst>
      <p:ext uri="{BB962C8B-B14F-4D97-AF65-F5344CB8AC3E}">
        <p14:creationId xmlns:p14="http://schemas.microsoft.com/office/powerpoint/2010/main" val="66460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68104" y="-762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OUR CEMETERY – OUR RULES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LIST OF RULES YOU NEED TO KNOW Cont’d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4400" y="1157840"/>
            <a:ext cx="7315200" cy="5130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4588" lvl="1" indent="-350838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Refuse Any Interment</a:t>
            </a:r>
          </a:p>
          <a:p>
            <a:pPr marL="1144588" lvl="1" indent="-350838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Forfeit Lot Holder Rights (Extreme Situations)</a:t>
            </a:r>
          </a:p>
          <a:p>
            <a:pPr marL="2058988" lvl="3" indent="-350838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50 Year Rule or Violation of Rules</a:t>
            </a:r>
          </a:p>
          <a:p>
            <a:pPr marL="1144588" lvl="1" indent="-350838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Set Procedures for Interment</a:t>
            </a:r>
          </a:p>
          <a:p>
            <a:pPr marL="1144588" lvl="1" indent="-350838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Change Fees</a:t>
            </a:r>
          </a:p>
          <a:p>
            <a:pPr marL="1144588" lvl="1" indent="-350838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Charge for Second Rite of Burial</a:t>
            </a:r>
          </a:p>
          <a:p>
            <a:pPr marL="1144588" lvl="1" indent="-350838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Charge for All Services Rendered</a:t>
            </a:r>
          </a:p>
          <a:p>
            <a:pPr marL="1144588" lvl="1" indent="-350838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Offer Multiple Interments </a:t>
            </a:r>
          </a:p>
          <a:p>
            <a:pPr marL="2005013" lvl="3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Set # of Second Rite of Burials</a:t>
            </a:r>
          </a:p>
          <a:p>
            <a:pPr marL="1144588" lvl="1" indent="-350838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Replat (Re-Survey)</a:t>
            </a:r>
          </a:p>
          <a:p>
            <a:pPr marL="1144588" lvl="1" indent="-350838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Manage Committals and Services</a:t>
            </a:r>
          </a:p>
          <a:p>
            <a:pPr marL="1144588" lvl="1" indent="-350838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Enforce on </a:t>
            </a:r>
            <a:r>
              <a:rPr lang="en-US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Lot Holder (Past and Present)</a:t>
            </a: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2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68104" y="-762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OUR CEMETERY – OUR RULES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LIST OF RULES YOU NEED TO KNOW Cont’d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914400" y="959973"/>
            <a:ext cx="7315200" cy="573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Set Rules on: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Memorials (Monuments)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Flowers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Plants/Shrubs (Trim, Replace)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Ornaments – Knick Knacks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Can Remove Anything &amp; Not Responsible</a:t>
            </a:r>
          </a:p>
          <a:p>
            <a:pPr marL="1257300" lvl="2" indent="-342900"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Provide Services: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Landscaping 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Maintenance 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Planting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Trimming 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Footings/Foundations</a:t>
            </a:r>
          </a:p>
          <a:p>
            <a:pPr marL="1257300" lvl="2" indent="-342900"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Set Cemetery Hours</a:t>
            </a:r>
          </a:p>
          <a:p>
            <a:pPr marL="1257300" lvl="2" indent="-342900"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Close in the Winter (Display Notices)</a:t>
            </a:r>
          </a:p>
          <a:p>
            <a:pPr marL="1257300" lvl="2" indent="-342900"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Set Process with Independent Contractors: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Funeral Homes</a:t>
            </a:r>
          </a:p>
          <a:p>
            <a:pPr marL="2005013" lvl="3" indent="-34290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Memorial Companies</a:t>
            </a: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33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34813" y="32657"/>
            <a:ext cx="88392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9F8479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>
                <a:solidFill>
                  <a:srgbClr val="9F8479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9F8479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9F8479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9F847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3000" b="1" dirty="0">
                <a:solidFill>
                  <a:schemeClr val="tx1"/>
                </a:solidFill>
              </a:rPr>
              <a:t>IMPORTANT RULES – INTERMENT &amp; DISINTERMENT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4387" y="65740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ABA4035-0750-4CA2-91F8-0E7ADF0E75F1}" type="slidenum">
              <a:rPr lang="en-US" sz="1200" b="1" i="1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47380-0805-4FD8-87F1-8E3BFE53CD32}"/>
              </a:ext>
            </a:extLst>
          </p:cNvPr>
          <p:cNvSpPr txBox="1"/>
          <p:nvPr/>
        </p:nvSpPr>
        <p:spPr>
          <a:xfrm>
            <a:off x="762000" y="1114889"/>
            <a:ext cx="7315200" cy="574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Burial Permit Required for Interment - Law (Keep Copy)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Vaults Required for Burial (FB) – DOM Requires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Right to Require Vaults for Cremains - Consider Doing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Non-Biodegradable Urns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Scattering, Separating, Combining Ashes (No! No!)</a:t>
            </a:r>
          </a:p>
          <a:p>
            <a:pPr marL="1257300" lvl="2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Call if Cremains are Left at Cemetery</a:t>
            </a:r>
          </a:p>
          <a:p>
            <a:pPr marL="342900" marR="0" lvl="0" indent="-3429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Disinterment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 Permit - </a:t>
            </a:r>
            <a:r>
              <a:rPr lang="en-US" sz="2000" dirty="0">
                <a:solidFill>
                  <a:prstClr val="black"/>
                </a:solidFill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State Law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– Full Body and Transit</a:t>
            </a:r>
          </a:p>
          <a:p>
            <a:pPr marL="1257300" lvl="2" indent="-342900">
              <a:lnSpc>
                <a:spcPct val="115000"/>
              </a:lnSpc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prstClr val="black"/>
                </a:solidFill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Requires Notification (Spouse, Children, Parents)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DOM Requires Permission for Disinterment</a:t>
            </a:r>
          </a:p>
          <a:p>
            <a:pPr marL="1257300" lvl="2" indent="-342900">
              <a:lnSpc>
                <a:spcPct val="115000"/>
              </a:lnSpc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prstClr val="black"/>
                </a:solidFill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Full Body &amp; Cremains In or Out of Cemetery</a:t>
            </a:r>
          </a:p>
          <a:p>
            <a:pPr marL="1257300" lvl="2" indent="-342900">
              <a:lnSpc>
                <a:spcPct val="115000"/>
              </a:lnSpc>
              <a:buFont typeface="Wingdings" panose="05000000000000000000" pitchFamily="2" charset="2"/>
              <a:buChar char="Ø"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From All: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Original Lot Holder, Next of Kin, and H</a:t>
            </a:r>
            <a:r>
              <a:rPr lang="en-US" sz="2000" dirty="0" err="1">
                <a:solidFill>
                  <a:prstClr val="black"/>
                </a:solidFill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eirs</a:t>
            </a:r>
            <a:r>
              <a:rPr lang="en-US" sz="2000" dirty="0">
                <a:solidFill>
                  <a:prstClr val="black"/>
                </a:solidFill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 of the Same Degree</a:t>
            </a:r>
          </a:p>
          <a:p>
            <a:pPr marL="342900" marR="0" lvl="0" indent="-3429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Rockwell" panose="02060603020205020403"/>
                <a:ea typeface="Calibri" panose="020F0502020204030204" pitchFamily="34" charset="0"/>
                <a:cs typeface="Times New Roman" panose="02020603050405020304" pitchFamily="18" charset="0"/>
              </a:rPr>
              <a:t>Disinterment Request?  Call Dave!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Wingdings" panose="05000000000000000000" pitchFamily="2" charset="2"/>
              <a:buChar char="Ø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15000"/>
              </a:lnSpc>
              <a:defRPr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en-US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1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1_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23622</TotalTime>
  <Words>1678</Words>
  <Application>Microsoft Office PowerPoint</Application>
  <PresentationFormat>On-screen Show (4:3)</PresentationFormat>
  <Paragraphs>377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Atlanta</vt:lpstr>
      <vt:lpstr>Calibri</vt:lpstr>
      <vt:lpstr>Corbel</vt:lpstr>
      <vt:lpstr>Courier New</vt:lpstr>
      <vt:lpstr>Rockwell</vt:lpstr>
      <vt:lpstr>Rockwell Condensed</vt:lpstr>
      <vt:lpstr>Symbol</vt:lpstr>
      <vt:lpstr>Wingdings</vt:lpstr>
      <vt:lpstr>Wood Type</vt:lpstr>
      <vt:lpstr>1_Wood Type</vt:lpstr>
      <vt:lpstr>Roman Catholic Bishop of Manchester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gchapdelaine</dc:creator>
  <cp:lastModifiedBy>David Gabert</cp:lastModifiedBy>
  <cp:revision>1015</cp:revision>
  <cp:lastPrinted>2022-10-20T14:03:21Z</cp:lastPrinted>
  <dcterms:created xsi:type="dcterms:W3CDTF">2005-05-17T16:55:27Z</dcterms:created>
  <dcterms:modified xsi:type="dcterms:W3CDTF">2022-11-09T13:59:07Z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66b1ee7-d9fc-4cef-baad-94d1c1e6e415_Enabled">
    <vt:lpwstr>true</vt:lpwstr>
  </property>
  <property fmtid="{D5CDD505-2E9C-101B-9397-08002B2CF9AE}" pid="3" name="MSIP_Label_f66b1ee7-d9fc-4cef-baad-94d1c1e6e415_SetDate">
    <vt:lpwstr>2022-10-14T17:21:27Z</vt:lpwstr>
  </property>
  <property fmtid="{D5CDD505-2E9C-101B-9397-08002B2CF9AE}" pid="4" name="MSIP_Label_f66b1ee7-d9fc-4cef-baad-94d1c1e6e415_Method">
    <vt:lpwstr>Standard</vt:lpwstr>
  </property>
  <property fmtid="{D5CDD505-2E9C-101B-9397-08002B2CF9AE}" pid="5" name="MSIP_Label_f66b1ee7-d9fc-4cef-baad-94d1c1e6e415_Name">
    <vt:lpwstr>defa4170-0d19-0005-0004-bc88714345d2</vt:lpwstr>
  </property>
  <property fmtid="{D5CDD505-2E9C-101B-9397-08002B2CF9AE}" pid="6" name="MSIP_Label_f66b1ee7-d9fc-4cef-baad-94d1c1e6e415_SiteId">
    <vt:lpwstr>3b55b674-4f93-4a70-8091-262d87011e7d</vt:lpwstr>
  </property>
  <property fmtid="{D5CDD505-2E9C-101B-9397-08002B2CF9AE}" pid="7" name="MSIP_Label_f66b1ee7-d9fc-4cef-baad-94d1c1e6e415_ActionId">
    <vt:lpwstr>47d0a19f-e1e1-4842-a0b9-fdecf7a192f3</vt:lpwstr>
  </property>
  <property fmtid="{D5CDD505-2E9C-101B-9397-08002B2CF9AE}" pid="8" name="MSIP_Label_f66b1ee7-d9fc-4cef-baad-94d1c1e6e415_ContentBits">
    <vt:lpwstr>0</vt:lpwstr>
  </property>
</Properties>
</file>